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0" r:id="rId3"/>
    <p:sldId id="288" r:id="rId4"/>
    <p:sldId id="289" r:id="rId5"/>
    <p:sldId id="295" r:id="rId6"/>
    <p:sldId id="269" r:id="rId7"/>
    <p:sldId id="294" r:id="rId8"/>
    <p:sldId id="296" r:id="rId9"/>
    <p:sldId id="297" r:id="rId10"/>
    <p:sldId id="301" r:id="rId11"/>
    <p:sldId id="282" r:id="rId12"/>
    <p:sldId id="302" r:id="rId13"/>
    <p:sldId id="303" r:id="rId14"/>
    <p:sldId id="286" r:id="rId15"/>
    <p:sldId id="2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33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7104"/>
    <a:srgbClr val="FAC70E"/>
    <a:srgbClr val="880205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4660"/>
  </p:normalViewPr>
  <p:slideViewPr>
    <p:cSldViewPr showGuides="1">
      <p:cViewPr>
        <p:scale>
          <a:sx n="50" d="100"/>
          <a:sy n="50" d="100"/>
        </p:scale>
        <p:origin x="-504" y="-1488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50;&#1086;&#1085;&#1092;&#1077;&#1088;&#1077;&#1085;&#1094;&#1080;&#1103;%20&#1058;&#1043;&#1059;\&#1048;&#1076;&#1077;&#1075;&#1077;&#1083;%20&#1054;&#1041;&#1065;&#1048;&#1049;%20&#1076;&#1083;&#1103;%20&#1076;&#1086;&#1082;&#1083;&#1072;&#1076;&#1072;%20&#1094;&#1080;&#1092;&#1088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50;&#1086;&#1085;&#1092;&#1077;&#1088;&#1077;&#1085;&#1094;&#1080;&#1103;%20&#1058;&#1043;&#1059;\&#1048;&#1076;&#1077;&#1075;&#1077;&#1083;%20&#1054;&#1041;&#1065;&#1048;&#1049;%20&#1076;&#1083;&#1103;%20&#1076;&#1086;&#1082;&#1083;&#1072;&#1076;&#1072;%20&#1094;&#1080;&#1092;&#1088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2482360017497812"/>
                  <c:y val="-0.20264617964421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Лист1!$C$6:$C$7</c:f>
              <c:strCache>
                <c:ptCount val="2"/>
                <c:pt idx="0">
                  <c:v>Штат</c:v>
                </c:pt>
                <c:pt idx="1">
                  <c:v>основной персонал</c:v>
                </c:pt>
              </c:strCache>
            </c:strRef>
          </c:cat>
          <c:val>
            <c:numRef>
              <c:f>Лист1!$D$6:$D$7</c:f>
              <c:numCache>
                <c:formatCode>General</c:formatCode>
                <c:ptCount val="2"/>
                <c:pt idx="0">
                  <c:v>35</c:v>
                </c:pt>
                <c:pt idx="1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solidFill>
      <a:schemeClr val="accent2"/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По возрасту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Лист1!$C$9:$C$11</c:f>
              <c:strCache>
                <c:ptCount val="3"/>
                <c:pt idx="0">
                  <c:v>Молодежь до 35 лет </c:v>
                </c:pt>
                <c:pt idx="1">
                  <c:v>от 35 до 45 лет </c:v>
                </c:pt>
                <c:pt idx="2">
                  <c:v>От 45 и старше </c:v>
                </c:pt>
              </c:strCache>
            </c:strRef>
          </c:cat>
          <c:val>
            <c:numRef>
              <c:f>Лист1!$D$9:$D$11</c:f>
              <c:numCache>
                <c:formatCode>General</c:formatCode>
                <c:ptCount val="3"/>
                <c:pt idx="0">
                  <c:v>12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196672"/>
        <c:axId val="153726912"/>
      </c:barChart>
      <c:catAx>
        <c:axId val="183196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3726912"/>
        <c:crosses val="autoZero"/>
        <c:auto val="1"/>
        <c:lblAlgn val="ctr"/>
        <c:lblOffset val="100"/>
        <c:noMultiLvlLbl val="0"/>
      </c:catAx>
      <c:valAx>
        <c:axId val="15372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19667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2"/>
    </a:solidFill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="" xmlns:a16="http://schemas.microsoft.com/office/drawing/2014/main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=""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=""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="" xmlns:a16="http://schemas.microsoft.com/office/drawing/2014/main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00" y="4644000"/>
            <a:ext cx="6565961" cy="1457070"/>
          </a:xfrm>
          <a:prstGeom prst="rect">
            <a:avLst/>
          </a:prstGeom>
        </p:spPr>
      </p:pic>
      <p:pic>
        <p:nvPicPr>
          <p:cNvPr id="10" name="Picture 2" descr="C:\Users\Монгун-кыс\Downloads\ььььььььььььььььььь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00" y="0"/>
            <a:ext cx="479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-114000" y="611697"/>
            <a:ext cx="81065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«Электронная библиотека</a:t>
            </a:r>
          </a:p>
          <a:p>
            <a:pPr algn="ctr"/>
            <a:r>
              <a:rPr lang="ru-RU" sz="4800" dirty="0"/>
              <a:t>к</a:t>
            </a:r>
            <a:r>
              <a:rPr lang="ru-RU" sz="4800" dirty="0" smtClean="0"/>
              <a:t>ак инструмент продвижения </a:t>
            </a:r>
          </a:p>
          <a:p>
            <a:pPr algn="ctr"/>
            <a:r>
              <a:rPr lang="ru-RU" sz="4800" dirty="0" smtClean="0"/>
              <a:t>книги и чтения»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368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62" y="2305488"/>
            <a:ext cx="4230000" cy="291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6"/>
            <a:ext cx="3926462" cy="327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62" y="18247"/>
            <a:ext cx="4042635" cy="269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9940" y="2308702"/>
            <a:ext cx="2189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Команда проекта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" y="4014000"/>
            <a:ext cx="3934692" cy="283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3212" y="4034153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Дикторы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1000" y="284837"/>
            <a:ext cx="2479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над записью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14" y="2636055"/>
            <a:ext cx="3168514" cy="422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36000" y="5756648"/>
            <a:ext cx="3272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Музыкальное сопровождение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951037" y="699906"/>
            <a:ext cx="2594963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88404" y="6296028"/>
            <a:ext cx="3097596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0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="" xmlns:a16="http://schemas.microsoft.com/office/drawing/2014/main" id="{B4EABFCB-BC9E-49CA-B4C2-475EE823A99E}"/>
              </a:ext>
            </a:extLst>
          </p:cNvPr>
          <p:cNvSpPr/>
          <p:nvPr/>
        </p:nvSpPr>
        <p:spPr>
          <a:xfrm>
            <a:off x="7804863" y="3915912"/>
            <a:ext cx="4297849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50" y="0"/>
            <a:ext cx="2037450" cy="20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="" xmlns:a16="http://schemas.microsoft.com/office/drawing/2014/main" id="{C1B74FFC-22B1-4F16-9F6B-5FCDAD8B4FD8}"/>
              </a:ext>
            </a:extLst>
          </p:cNvPr>
          <p:cNvSpPr/>
          <p:nvPr/>
        </p:nvSpPr>
        <p:spPr>
          <a:xfrm>
            <a:off x="246000" y="819000"/>
            <a:ext cx="4230000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F9436DD-B1F6-4CDA-AA68-9B3BB5FBF312}"/>
              </a:ext>
            </a:extLst>
          </p:cNvPr>
          <p:cNvSpPr txBox="1"/>
          <p:nvPr/>
        </p:nvSpPr>
        <p:spPr>
          <a:xfrm>
            <a:off x="5877469" y="41014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9869" r="15389" b="5529"/>
          <a:stretch/>
        </p:blipFill>
        <p:spPr bwMode="auto">
          <a:xfrm>
            <a:off x="660686" y="965686"/>
            <a:ext cx="3400628" cy="26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49" y="2306686"/>
            <a:ext cx="2957174" cy="251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07" y="4141249"/>
            <a:ext cx="3087454" cy="24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="" xmlns:a16="http://schemas.microsoft.com/office/drawing/2014/main" id="{7613D9BA-71A9-47BA-9567-325935C95C35}"/>
              </a:ext>
            </a:extLst>
          </p:cNvPr>
          <p:cNvSpPr/>
          <p:nvPr/>
        </p:nvSpPr>
        <p:spPr>
          <a:xfrm>
            <a:off x="4183704" y="2031768"/>
            <a:ext cx="4122343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-6244" y="151527"/>
            <a:ext cx="994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Электронная библиотека «Тыва читает»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788276" y="74240"/>
            <a:ext cx="994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Презентация проекта «Тыва читает»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Пользователь\Downloads\FikwzSj8Z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99" y="715500"/>
            <a:ext cx="8190000" cy="61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Пользователь\Downloads\IMG-609db14431214461f8c3bfda3fdb77c2-V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00" y="-1"/>
            <a:ext cx="3105000" cy="414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Пользователь\Downloads\IMG-8e848846f850c3c4a8214a07dbc1772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00" y="2714766"/>
            <a:ext cx="3105000" cy="41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Пользователь\Downloads\IMG-11e8740bd9e9b8fefd1be75431402fb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3" y="0"/>
            <a:ext cx="3216206" cy="42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Пользователь\Downloads\IMG-6f818b5fddeb00fc88dc66e8c86ba8e0-V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1999" y="2641294"/>
            <a:ext cx="3163797" cy="42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F9436DD-B1F6-4CDA-AA68-9B3BB5FBF312}"/>
              </a:ext>
            </a:extLst>
          </p:cNvPr>
          <p:cNvSpPr txBox="1"/>
          <p:nvPr/>
        </p:nvSpPr>
        <p:spPr>
          <a:xfrm>
            <a:off x="5877469" y="41014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Монгун-кыс\Downloads\ььььььььььььььььььь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94" y="0"/>
            <a:ext cx="5143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66000" y="1297504"/>
            <a:ext cx="784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0"/>
          </p:nvPr>
        </p:nvSpPr>
        <p:spPr>
          <a:xfrm>
            <a:off x="252275" y="3049766"/>
            <a:ext cx="6570663" cy="8107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Наши контакты: </a:t>
            </a:r>
            <a:r>
              <a:rPr lang="ru-RU" sz="2000" dirty="0"/>
              <a:t>Россия, 667000, Республика Тыва г. Кызыл, ул. </a:t>
            </a:r>
            <a:r>
              <a:rPr lang="ru-RU" sz="2000" dirty="0" err="1"/>
              <a:t>Кочетова</a:t>
            </a:r>
            <a:r>
              <a:rPr lang="ru-RU" sz="2000" dirty="0"/>
              <a:t>, </a:t>
            </a:r>
            <a:r>
              <a:rPr lang="ru-RU" sz="2000" dirty="0" smtClean="0"/>
              <a:t>34. Тел: +7 (39422)2-34-57</a:t>
            </a:r>
            <a:endParaRPr lang="ru-RU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99" y="4583340"/>
            <a:ext cx="1530000" cy="15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2734675" y="6134650"/>
            <a:ext cx="2103089" cy="27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https://vk.com/trdb17</a:t>
            </a:r>
            <a:endParaRPr lang="ru-RU" sz="1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2" y="4583340"/>
            <a:ext cx="1535411" cy="14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5035603" y="6126525"/>
            <a:ext cx="2013091" cy="479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Электронная библиотека </a:t>
            </a:r>
          </a:p>
          <a:p>
            <a:pPr algn="ctr"/>
            <a:r>
              <a:rPr lang="ru-RU" sz="1600" dirty="0" smtClean="0"/>
              <a:t>«Тыва читает»</a:t>
            </a:r>
            <a:endParaRPr lang="ru-RU" sz="16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3" y="4631541"/>
            <a:ext cx="1519347" cy="151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Текст 2"/>
          <p:cNvSpPr txBox="1">
            <a:spLocks/>
          </p:cNvSpPr>
          <p:nvPr/>
        </p:nvSpPr>
        <p:spPr>
          <a:xfrm>
            <a:off x="336001" y="6132725"/>
            <a:ext cx="1935000" cy="356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https://chukovka17.ru/</a:t>
            </a:r>
            <a:endParaRPr lang="ru-RU" sz="1400" dirty="0"/>
          </a:p>
        </p:txBody>
      </p:sp>
      <p:pic>
        <p:nvPicPr>
          <p:cNvPr id="3" name="cd2e5c91-1eee-4c56-8d57-06029597236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7947" y="58403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онгун-кыс\Downloads\ььььььььььььььььььь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00" y="0"/>
            <a:ext cx="479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37195" y="-96660"/>
            <a:ext cx="8706003" cy="697618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ECB0B55-440E-4270-872B-E946489FCA45}"/>
              </a:ext>
            </a:extLst>
          </p:cNvPr>
          <p:cNvSpPr/>
          <p:nvPr/>
        </p:nvSpPr>
        <p:spPr>
          <a:xfrm>
            <a:off x="97803" y="3316699"/>
            <a:ext cx="2025000" cy="7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518378">
            <a:off x="6501538" y="1994898"/>
            <a:ext cx="540000" cy="517688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13" y="2895321"/>
            <a:ext cx="2189163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1">
            <a:extLst>
              <a:ext uri="{FF2B5EF4-FFF2-40B4-BE49-F238E27FC236}">
                <a16:creationId xmlns="" xmlns:a16="http://schemas.microsoft.com/office/drawing/2014/main" id="{62FFD0F1-A8A3-42C9-B720-DC92A4B978A6}"/>
              </a:ext>
            </a:extLst>
          </p:cNvPr>
          <p:cNvSpPr/>
          <p:nvPr/>
        </p:nvSpPr>
        <p:spPr>
          <a:xfrm>
            <a:off x="-1" y="1983351"/>
            <a:ext cx="7536001" cy="865933"/>
          </a:xfrm>
          <a:custGeom>
            <a:avLst/>
            <a:gdLst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43860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  <a:gd name="connsiteX0" fmla="*/ 0 w 4386001"/>
              <a:gd name="connsiteY0" fmla="*/ 0 h 865933"/>
              <a:gd name="connsiteX1" fmla="*/ 4386001 w 4386001"/>
              <a:gd name="connsiteY1" fmla="*/ 0 h 865933"/>
              <a:gd name="connsiteX2" fmla="*/ 3547801 w 4386001"/>
              <a:gd name="connsiteY2" fmla="*/ 865933 h 865933"/>
              <a:gd name="connsiteX3" fmla="*/ 0 w 4386001"/>
              <a:gd name="connsiteY3" fmla="*/ 865933 h 865933"/>
              <a:gd name="connsiteX4" fmla="*/ 0 w 4386001"/>
              <a:gd name="connsiteY4" fmla="*/ 0 h 86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001" h="865933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B0A06D-BE18-42F6-B6FD-5711770E378C}"/>
              </a:ext>
            </a:extLst>
          </p:cNvPr>
          <p:cNvSpPr txBox="1"/>
          <p:nvPr/>
        </p:nvSpPr>
        <p:spPr>
          <a:xfrm>
            <a:off x="-4" y="1983351"/>
            <a:ext cx="784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0"/>
          </p:nvPr>
        </p:nvSpPr>
        <p:spPr>
          <a:xfrm>
            <a:off x="200875" y="3564000"/>
            <a:ext cx="6570663" cy="8107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Наши контакты: </a:t>
            </a:r>
            <a:r>
              <a:rPr lang="ru-RU" sz="2000" dirty="0"/>
              <a:t>Россия, 667000, Республика Тыва г. Кызыл, ул. </a:t>
            </a:r>
            <a:r>
              <a:rPr lang="ru-RU" sz="2000" dirty="0" err="1"/>
              <a:t>Кочетова</a:t>
            </a:r>
            <a:r>
              <a:rPr lang="ru-RU" sz="2000" dirty="0"/>
              <a:t>, </a:t>
            </a:r>
            <a:r>
              <a:rPr lang="ru-RU" sz="2000" dirty="0" smtClean="0"/>
              <a:t>34. Тел: +7 (39422)2-34-57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99" y="4583340"/>
            <a:ext cx="1530000" cy="15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2734675" y="6134650"/>
            <a:ext cx="2103089" cy="27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https://vk.com/trdb17</a:t>
            </a:r>
            <a:endParaRPr lang="ru-RU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2" y="4583340"/>
            <a:ext cx="1535411" cy="14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5035603" y="6126525"/>
            <a:ext cx="2013091" cy="479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Электронная библиотека </a:t>
            </a:r>
          </a:p>
          <a:p>
            <a:pPr algn="ctr"/>
            <a:r>
              <a:rPr lang="ru-RU" sz="1600" dirty="0" smtClean="0"/>
              <a:t>«Тыва читает»</a:t>
            </a:r>
            <a:endParaRPr lang="ru-RU" sz="16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2" y="4595324"/>
            <a:ext cx="1519347" cy="151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Текст 2"/>
          <p:cNvSpPr txBox="1">
            <a:spLocks/>
          </p:cNvSpPr>
          <p:nvPr/>
        </p:nvSpPr>
        <p:spPr>
          <a:xfrm>
            <a:off x="336001" y="6132725"/>
            <a:ext cx="1935000" cy="356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https://chukovka17.ru/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AFA92017-5A71-43DE-962B-93D81B320387}"/>
              </a:ext>
            </a:extLst>
          </p:cNvPr>
          <p:cNvSpPr/>
          <p:nvPr/>
        </p:nvSpPr>
        <p:spPr>
          <a:xfrm>
            <a:off x="5831550" y="1447092"/>
            <a:ext cx="5580000" cy="130500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="" xmlns:a16="http://schemas.microsoft.com/office/drawing/2014/main" id="{BC85A074-3F9D-437C-B2DE-DCAF80B82D5A}"/>
              </a:ext>
            </a:extLst>
          </p:cNvPr>
          <p:cNvSpPr/>
          <p:nvPr/>
        </p:nvSpPr>
        <p:spPr>
          <a:xfrm>
            <a:off x="5879550" y="4912090"/>
            <a:ext cx="5580000" cy="130500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E52F0E5-A701-46B7-93E6-826C2E6D14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71000" y="2780403"/>
            <a:ext cx="2177475" cy="2177475"/>
          </a:xfrm>
          <a:prstGeom prst="rect">
            <a:avLst/>
          </a:prstGeom>
        </p:spPr>
      </p:pic>
      <p:sp>
        <p:nvSpPr>
          <p:cNvPr id="28" name="Дуга 27">
            <a:extLst>
              <a:ext uri="{FF2B5EF4-FFF2-40B4-BE49-F238E27FC236}">
                <a16:creationId xmlns="" xmlns:a16="http://schemas.microsoft.com/office/drawing/2014/main" id="{E48D25B4-3BD1-409A-ABE9-E2BD6382D55C}"/>
              </a:ext>
            </a:extLst>
          </p:cNvPr>
          <p:cNvSpPr/>
          <p:nvPr/>
        </p:nvSpPr>
        <p:spPr>
          <a:xfrm rot="13602773">
            <a:off x="2766000" y="2347092"/>
            <a:ext cx="3065550" cy="3065550"/>
          </a:xfrm>
          <a:prstGeom prst="arc">
            <a:avLst>
              <a:gd name="adj1" fmla="val 13591648"/>
              <a:gd name="adj2" fmla="val 2384487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DA7B5BD2-9D27-4CD1-ACBA-82892017AE9A}"/>
              </a:ext>
            </a:extLst>
          </p:cNvPr>
          <p:cNvCxnSpPr>
            <a:cxnSpLocks/>
            <a:stCxn id="23" idx="15"/>
          </p:cNvCxnSpPr>
          <p:nvPr/>
        </p:nvCxnSpPr>
        <p:spPr>
          <a:xfrm flipH="1">
            <a:off x="4251000" y="2099593"/>
            <a:ext cx="15805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16A0C5CE-244C-4B48-A069-27A5659DE144}"/>
              </a:ext>
            </a:extLst>
          </p:cNvPr>
          <p:cNvCxnSpPr>
            <a:cxnSpLocks/>
          </p:cNvCxnSpPr>
          <p:nvPr/>
        </p:nvCxnSpPr>
        <p:spPr>
          <a:xfrm flipV="1">
            <a:off x="4251000" y="2099593"/>
            <a:ext cx="0" cy="680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79F0EC7B-122C-4BF7-B14B-31EE9F64ED92}"/>
              </a:ext>
            </a:extLst>
          </p:cNvPr>
          <p:cNvCxnSpPr>
            <a:cxnSpLocks/>
          </p:cNvCxnSpPr>
          <p:nvPr/>
        </p:nvCxnSpPr>
        <p:spPr>
          <a:xfrm flipV="1">
            <a:off x="4251000" y="4912091"/>
            <a:ext cx="0" cy="6617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1112A4B0-0625-4DC7-9A07-534D4B4AE1C5}"/>
              </a:ext>
            </a:extLst>
          </p:cNvPr>
          <p:cNvCxnSpPr>
            <a:cxnSpLocks/>
          </p:cNvCxnSpPr>
          <p:nvPr/>
        </p:nvCxnSpPr>
        <p:spPr>
          <a:xfrm flipH="1">
            <a:off x="4251000" y="5573851"/>
            <a:ext cx="16059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94065879-2B31-4C19-93D2-8D6A19BBA4B3}"/>
              </a:ext>
            </a:extLst>
          </p:cNvPr>
          <p:cNvCxnSpPr>
            <a:cxnSpLocks/>
          </p:cNvCxnSpPr>
          <p:nvPr/>
        </p:nvCxnSpPr>
        <p:spPr>
          <a:xfrm flipH="1">
            <a:off x="5342125" y="3869141"/>
            <a:ext cx="12480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1DEBDAE-0271-4E96-AD2B-AB9A7B8E4D82}"/>
              </a:ext>
            </a:extLst>
          </p:cNvPr>
          <p:cNvSpPr txBox="1"/>
          <p:nvPr/>
        </p:nvSpPr>
        <p:spPr>
          <a:xfrm>
            <a:off x="6227822" y="1413379"/>
            <a:ext cx="399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Исполнитель: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CB69FDBA-6C82-48DD-8357-849CD4438F8E}"/>
              </a:ext>
            </a:extLst>
          </p:cNvPr>
          <p:cNvSpPr/>
          <p:nvPr/>
        </p:nvSpPr>
        <p:spPr>
          <a:xfrm>
            <a:off x="6131200" y="1875044"/>
            <a:ext cx="4196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Тувинская республиканская детская библиотека им. К.И. Чуковского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1ADBEEB-2426-410C-A0FD-EF2B0C1DA159}"/>
              </a:ext>
            </a:extLst>
          </p:cNvPr>
          <p:cNvSpPr txBox="1"/>
          <p:nvPr/>
        </p:nvSpPr>
        <p:spPr>
          <a:xfrm>
            <a:off x="6227822" y="4937213"/>
            <a:ext cx="324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Общий бюджет: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3B9475B0-AB54-4CBC-B18C-43CE147F75FA}"/>
              </a:ext>
            </a:extLst>
          </p:cNvPr>
          <p:cNvSpPr/>
          <p:nvPr/>
        </p:nvSpPr>
        <p:spPr>
          <a:xfrm>
            <a:off x="6321000" y="5398878"/>
            <a:ext cx="4196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3 млн. рублей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E97FD21-1C94-4BD0-A542-AE928603430D}"/>
              </a:ext>
            </a:extLst>
          </p:cNvPr>
          <p:cNvSpPr txBox="1"/>
          <p:nvPr/>
        </p:nvSpPr>
        <p:spPr>
          <a:xfrm>
            <a:off x="6955836" y="3246551"/>
            <a:ext cx="324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Партнер: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C2A33362-F562-4B94-A970-2D0949FF2643}"/>
              </a:ext>
            </a:extLst>
          </p:cNvPr>
          <p:cNvSpPr/>
          <p:nvPr/>
        </p:nvSpPr>
        <p:spPr>
          <a:xfrm>
            <a:off x="6955836" y="3704804"/>
            <a:ext cx="4196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Тувинский национальный оркестр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4355118" y="278999"/>
            <a:ext cx="7748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 Black" pitchFamily="34" charset="0"/>
              </a:rPr>
              <a:t>Проект «Тыва читает»</a:t>
            </a:r>
            <a:endParaRPr lang="ru-RU" sz="44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266"/>
            <a:ext cx="3891000" cy="195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" y="3477384"/>
            <a:ext cx="27860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Монгун-кыс\Downloads\4bd6-1882-68ae-de6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2090"/>
            <a:ext cx="4006612" cy="16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78" y="3254566"/>
            <a:ext cx="55784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1DEBDAE-0271-4E96-AD2B-AB9A7B8E4D82}"/>
              </a:ext>
            </a:extLst>
          </p:cNvPr>
          <p:cNvSpPr txBox="1"/>
          <p:nvPr/>
        </p:nvSpPr>
        <p:spPr>
          <a:xfrm>
            <a:off x="6771000" y="3372616"/>
            <a:ext cx="399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Партнер: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CB69FDBA-6C82-48DD-8357-849CD4438F8E}"/>
              </a:ext>
            </a:extLst>
          </p:cNvPr>
          <p:cNvSpPr/>
          <p:nvPr/>
        </p:nvSpPr>
        <p:spPr>
          <a:xfrm>
            <a:off x="6811586" y="3849261"/>
            <a:ext cx="4196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Тувинский национальный оркестр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794550"/>
              </p:ext>
            </p:extLst>
          </p:nvPr>
        </p:nvGraphicFramePr>
        <p:xfrm>
          <a:off x="606000" y="108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967432"/>
              </p:ext>
            </p:extLst>
          </p:nvPr>
        </p:nvGraphicFramePr>
        <p:xfrm>
          <a:off x="6726000" y="306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921000" y="139059"/>
            <a:ext cx="994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Персонал библиотеки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ownloads\_U8YSkl0K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22" y="4034388"/>
            <a:ext cx="3811588" cy="28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ownloads\e49LbIx0s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2"/>
            <a:ext cx="4333500" cy="32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ownloads\QuBs9O9It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00" y="2092642"/>
            <a:ext cx="4026022" cy="30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38254" y="584523"/>
            <a:ext cx="5203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ланетарный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сканер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Элар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538255" y="1169298"/>
            <a:ext cx="502274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37355" y="3602400"/>
            <a:ext cx="33723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программой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595361" y="6206226"/>
            <a:ext cx="361563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595361" y="5683006"/>
            <a:ext cx="3635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Сканирование книги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4049" y="4556507"/>
            <a:ext cx="361563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5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0" y="105771"/>
            <a:ext cx="994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Этапы создания оцифровки книг</a:t>
            </a:r>
          </a:p>
          <a:p>
            <a:pPr algn="ctr"/>
            <a:r>
              <a:rPr lang="ru-RU" sz="3200" dirty="0" smtClean="0">
                <a:latin typeface="Arial Black" pitchFamily="34" charset="0"/>
              </a:rPr>
              <a:t>«Тыва читает»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2406000" y="4177838"/>
            <a:ext cx="3240000" cy="16200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Оцифровка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книги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111000" y="4110338"/>
            <a:ext cx="2835000" cy="1755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Подбор тувинской литературы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5106000" y="4192899"/>
            <a:ext cx="3735000" cy="1620000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Редактирование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8526000" y="4192899"/>
            <a:ext cx="3150000" cy="162000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Заливка на сайт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ownloads\2023-11-07_12-43-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/>
          <a:stretch/>
        </p:blipFill>
        <p:spPr bwMode="auto">
          <a:xfrm>
            <a:off x="530081" y="1449000"/>
            <a:ext cx="2145919" cy="19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9050" y="1613835"/>
            <a:ext cx="8173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Scan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Tailor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компьютерная программа для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обработки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изображений,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полученных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 помощи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сканера.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50" y="0"/>
            <a:ext cx="2037450" cy="20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="" xmlns:a16="http://schemas.microsoft.com/office/drawing/2014/main" id="{C1B74FFC-22B1-4F16-9F6B-5FCDAD8B4FD8}"/>
              </a:ext>
            </a:extLst>
          </p:cNvPr>
          <p:cNvSpPr/>
          <p:nvPr/>
        </p:nvSpPr>
        <p:spPr>
          <a:xfrm>
            <a:off x="246000" y="819000"/>
            <a:ext cx="4230000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="" xmlns:a16="http://schemas.microsoft.com/office/drawing/2014/main" id="{8E3A65CF-5054-4F37-A296-63B5A4B88DAC}"/>
              </a:ext>
            </a:extLst>
          </p:cNvPr>
          <p:cNvSpPr/>
          <p:nvPr/>
        </p:nvSpPr>
        <p:spPr>
          <a:xfrm>
            <a:off x="7845234" y="3834000"/>
            <a:ext cx="4230000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="" xmlns:a16="http://schemas.microsoft.com/office/drawing/2014/main" id="{B4EABFCB-BC9E-49CA-B4C2-475EE823A99E}"/>
              </a:ext>
            </a:extLst>
          </p:cNvPr>
          <p:cNvSpPr/>
          <p:nvPr/>
        </p:nvSpPr>
        <p:spPr>
          <a:xfrm>
            <a:off x="4095952" y="1974904"/>
            <a:ext cx="4297849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5B4786-C55A-48E9-A2B3-6B2B0820C3C3}"/>
              </a:ext>
            </a:extLst>
          </p:cNvPr>
          <p:cNvSpPr txBox="1"/>
          <p:nvPr/>
        </p:nvSpPr>
        <p:spPr>
          <a:xfrm>
            <a:off x="8948498" y="382994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F9436DD-B1F6-4CDA-AA68-9B3BB5FBF312}"/>
              </a:ext>
            </a:extLst>
          </p:cNvPr>
          <p:cNvSpPr txBox="1"/>
          <p:nvPr/>
        </p:nvSpPr>
        <p:spPr>
          <a:xfrm>
            <a:off x="5877469" y="41014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250676" y="11020"/>
            <a:ext cx="994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Разделы электронной библиотеки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 «Тыва читает»</a:t>
            </a:r>
            <a:endParaRPr lang="ru-RU" sz="28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9869" r="15389" b="5529"/>
          <a:stretch/>
        </p:blipFill>
        <p:spPr bwMode="auto">
          <a:xfrm>
            <a:off x="890473" y="1342820"/>
            <a:ext cx="2987506" cy="23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00" y="2118954"/>
            <a:ext cx="3235744" cy="25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70" y="3996058"/>
            <a:ext cx="3008559" cy="255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2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0" y="105771"/>
            <a:ext cx="994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Этапы создания аудио книг </a:t>
            </a:r>
          </a:p>
          <a:p>
            <a:pPr algn="ctr"/>
            <a:r>
              <a:rPr lang="ru-RU" sz="3200" dirty="0" smtClean="0">
                <a:latin typeface="Arial Black" pitchFamily="34" charset="0"/>
              </a:rPr>
              <a:t>«Тыва читает»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1717600" y="3673300"/>
            <a:ext cx="2623400" cy="12889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 записи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100" y="3654000"/>
            <a:ext cx="2133900" cy="12909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текста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846000" y="3689800"/>
            <a:ext cx="2745000" cy="1272400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Монтаж записи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6298984" y="3656062"/>
            <a:ext cx="3172016" cy="128890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Музыкальное сопровождение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1188539"/>
            <a:ext cx="3587400" cy="201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0850" y="1852492"/>
            <a:ext cx="74074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свободный 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многоплатформенный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аудиоредактор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звуковых файлов, ориентированный на работу с несколькими дорожками. </a:t>
            </a:r>
          </a:p>
        </p:txBody>
      </p:sp>
      <p:sp>
        <p:nvSpPr>
          <p:cNvPr id="9" name="Нашивка 8"/>
          <p:cNvSpPr/>
          <p:nvPr/>
        </p:nvSpPr>
        <p:spPr>
          <a:xfrm>
            <a:off x="9066000" y="3654000"/>
            <a:ext cx="2656502" cy="1290962"/>
          </a:xfrm>
          <a:prstGeom prst="chevr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Загрузка на сайт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противолежащие углы 2">
            <a:extLst>
              <a:ext uri="{FF2B5EF4-FFF2-40B4-BE49-F238E27FC236}">
                <a16:creationId xmlns="" xmlns:a16="http://schemas.microsoft.com/office/drawing/2014/main" id="{7613D9BA-71A9-47BA-9567-325935C95C35}"/>
              </a:ext>
            </a:extLst>
          </p:cNvPr>
          <p:cNvSpPr/>
          <p:nvPr/>
        </p:nvSpPr>
        <p:spPr>
          <a:xfrm>
            <a:off x="523911" y="2034000"/>
            <a:ext cx="4122343" cy="2880000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4" y="2034000"/>
            <a:ext cx="3148415" cy="26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90C2EB-832E-45A7-92F5-A6C06A33B1A0}"/>
              </a:ext>
            </a:extLst>
          </p:cNvPr>
          <p:cNvSpPr txBox="1"/>
          <p:nvPr/>
        </p:nvSpPr>
        <p:spPr>
          <a:xfrm>
            <a:off x="0" y="96400"/>
            <a:ext cx="994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Электронная библиотека «Тыва читает»</a:t>
            </a:r>
            <a:endParaRPr lang="ru-RU" sz="32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50" y="0"/>
            <a:ext cx="2037450" cy="20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Пользователь\Downloads\2023-11-07_14-38-3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20" y="2565000"/>
            <a:ext cx="572062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75a2dedf-5303-4865-b8c0-ec30ba35e67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263" y="554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Монгун-кыс\Downloads\4bd6-1882-68ae-de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6" y="279000"/>
            <a:ext cx="5340687" cy="22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противолежащие углы 1">
            <a:extLst>
              <a:ext uri="{FF2B5EF4-FFF2-40B4-BE49-F238E27FC236}">
                <a16:creationId xmlns="" xmlns:a16="http://schemas.microsoft.com/office/drawing/2014/main" id="{C1B74FFC-22B1-4F16-9F6B-5FCDAD8B4FD8}"/>
              </a:ext>
            </a:extLst>
          </p:cNvPr>
          <p:cNvSpPr/>
          <p:nvPr/>
        </p:nvSpPr>
        <p:spPr>
          <a:xfrm>
            <a:off x="1721400" y="2979000"/>
            <a:ext cx="3240000" cy="202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Запись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аудиокниг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ользователь\Downloads\GRMiYD5_AH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0" y="19364"/>
            <a:ext cx="4905000" cy="6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224</Words>
  <Application>Microsoft Office PowerPoint</Application>
  <PresentationFormat>Произвольный</PresentationFormat>
  <Paragraphs>64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Пользователь</cp:lastModifiedBy>
  <cp:revision>91</cp:revision>
  <dcterms:created xsi:type="dcterms:W3CDTF">2020-06-06T17:14:33Z</dcterms:created>
  <dcterms:modified xsi:type="dcterms:W3CDTF">2023-11-07T08:41:36Z</dcterms:modified>
</cp:coreProperties>
</file>